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dirty="0"/>
              <a:t>Covid-19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Strategia walki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05DB-49E0-4557-94B9-176125228B75}" type="datetimeFigureOut">
              <a:rPr lang="pl-PL" smtClean="0"/>
              <a:t>22.09.2020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FC2DCE3-7814-4ABA-9D5C-7A0465A906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82" b="89474" l="9589" r="89650">
                        <a14:foregroundMark x1="37139" y1="13932" x2="37595" y2="13932"/>
                        <a14:foregroundMark x1="36986" y1="14241" x2="49011" y2="44892"/>
                        <a14:foregroundMark x1="49011" y1="44892" x2="49011" y2="44892"/>
                        <a14:foregroundMark x1="41400" y1="7121" x2="41400" y2="7121"/>
                        <a14:foregroundMark x1="50685" y1="7121" x2="50685" y2="7121"/>
                        <a14:foregroundMark x1="31659" y1="30650" x2="31659" y2="30650"/>
                        <a14:foregroundMark x1="32116" y1="31889" x2="32116" y2="30960"/>
                        <a14:foregroundMark x1="31659" y1="30031" x2="31659" y2="30031"/>
                        <a14:foregroundMark x1="31507" y1="32508" x2="31659" y2="29412"/>
                        <a14:foregroundMark x1="30594" y1="39938" x2="30594" y2="37461"/>
                        <a14:foregroundMark x1="30137" y1="37461" x2="32420" y2="38700"/>
                        <a14:foregroundMark x1="31202" y1="50155" x2="33638" y2="48297"/>
                        <a14:foregroundMark x1="35616" y1="48916" x2="37900" y2="49226"/>
                        <a14:foregroundMark x1="36225" y1="49226" x2="37139" y2="43963"/>
                        <a14:foregroundMark x1="47793" y1="29721" x2="52664" y2="51393"/>
                        <a14:foregroundMark x1="42314" y1="38080" x2="47641" y2="46440"/>
                        <a14:foregroundMark x1="45053" y1="62848" x2="46728" y2="60062"/>
                        <a14:foregroundMark x1="47184" y1="61300" x2="47032" y2="61920"/>
                        <a14:foregroundMark x1="46271" y1="66254" x2="46575" y2="70279"/>
                        <a14:foregroundMark x1="50533" y1="63158" x2="51294" y2="69040"/>
                        <a14:foregroundMark x1="57382" y1="55418" x2="58600" y2="56656"/>
                        <a14:foregroundMark x1="58600" y1="56656" x2="58904" y2="57276"/>
                        <a14:foregroundMark x1="59209" y1="56656" x2="59209" y2="56656"/>
                        <a14:foregroundMark x1="59209" y1="56656" x2="59209" y2="56656"/>
                        <a14:foregroundMark x1="60883" y1="48297" x2="60883" y2="48297"/>
                        <a14:foregroundMark x1="60883" y1="48297" x2="60883" y2="48297"/>
                        <a14:foregroundMark x1="60122" y1="48297" x2="61492" y2="47678"/>
                        <a14:foregroundMark x1="52511" y1="39938" x2="57991" y2="50464"/>
                        <a14:foregroundMark x1="57991" y1="50464" x2="56773" y2="47988"/>
                        <a14:foregroundMark x1="55556" y1="42724" x2="56773" y2="50155"/>
                        <a14:foregroundMark x1="54338" y1="43034" x2="57382" y2="50774"/>
                        <a14:foregroundMark x1="53272" y1="45820" x2="56925" y2="49536"/>
                        <a14:foregroundMark x1="57686" y1="55108" x2="59056" y2="57895"/>
                        <a14:foregroundMark x1="30898" y1="31579" x2="32268" y2="31889"/>
                        <a14:foregroundMark x1="46271" y1="70898" x2="46423" y2="66563"/>
                        <a14:foregroundMark x1="45814" y1="6192" x2="45814" y2="6192"/>
                        <a14:foregroundMark x1="40183" y1="6811" x2="40487" y2="7121"/>
                        <a14:foregroundMark x1="49619" y1="5882" x2="49619" y2="5882"/>
                        <a14:backgroundMark x1="57382" y1="16409" x2="57382" y2="16409"/>
                        <a14:backgroundMark x1="55860" y1="16409" x2="55860" y2="16409"/>
                        <a14:backgroundMark x1="60883" y1="34985" x2="60883" y2="34985"/>
                        <a14:backgroundMark x1="32572" y1="34985" x2="32572" y2="3498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53" r="34385" b="26252"/>
          <a:stretch/>
        </p:blipFill>
        <p:spPr>
          <a:xfrm>
            <a:off x="588962" y="137992"/>
            <a:ext cx="527899" cy="51923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2791D09-D273-45AF-AC7E-05476090E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82" b="89474" l="9589" r="89650">
                        <a14:foregroundMark x1="37139" y1="13932" x2="37595" y2="13932"/>
                        <a14:foregroundMark x1="36986" y1="14241" x2="49011" y2="44892"/>
                        <a14:foregroundMark x1="49011" y1="44892" x2="49011" y2="44892"/>
                        <a14:foregroundMark x1="41400" y1="7121" x2="41400" y2="7121"/>
                        <a14:foregroundMark x1="50685" y1="7121" x2="50685" y2="7121"/>
                        <a14:foregroundMark x1="31659" y1="30650" x2="31659" y2="30650"/>
                        <a14:foregroundMark x1="32116" y1="31889" x2="32116" y2="30960"/>
                        <a14:foregroundMark x1="31659" y1="30031" x2="31659" y2="30031"/>
                        <a14:foregroundMark x1="31507" y1="32508" x2="31659" y2="29412"/>
                        <a14:foregroundMark x1="30594" y1="39938" x2="30594" y2="37461"/>
                        <a14:foregroundMark x1="30137" y1="37461" x2="32420" y2="38700"/>
                        <a14:foregroundMark x1="31202" y1="50155" x2="33638" y2="48297"/>
                        <a14:foregroundMark x1="35616" y1="48916" x2="37900" y2="49226"/>
                        <a14:foregroundMark x1="36225" y1="49226" x2="37139" y2="43963"/>
                        <a14:foregroundMark x1="47793" y1="29721" x2="52664" y2="51393"/>
                        <a14:foregroundMark x1="42314" y1="38080" x2="47641" y2="46440"/>
                        <a14:foregroundMark x1="45053" y1="62848" x2="46728" y2="60062"/>
                        <a14:foregroundMark x1="47184" y1="61300" x2="47032" y2="61920"/>
                        <a14:foregroundMark x1="46271" y1="66254" x2="46575" y2="70279"/>
                        <a14:foregroundMark x1="50533" y1="63158" x2="51294" y2="69040"/>
                        <a14:foregroundMark x1="57382" y1="55418" x2="58600" y2="56656"/>
                        <a14:foregroundMark x1="58600" y1="56656" x2="58904" y2="57276"/>
                        <a14:foregroundMark x1="59209" y1="56656" x2="59209" y2="56656"/>
                        <a14:foregroundMark x1="59209" y1="56656" x2="59209" y2="56656"/>
                        <a14:foregroundMark x1="60883" y1="48297" x2="60883" y2="48297"/>
                        <a14:foregroundMark x1="60883" y1="48297" x2="60883" y2="48297"/>
                        <a14:foregroundMark x1="60122" y1="48297" x2="61492" y2="47678"/>
                        <a14:foregroundMark x1="52511" y1="39938" x2="57991" y2="50464"/>
                        <a14:foregroundMark x1="57991" y1="50464" x2="56773" y2="47988"/>
                        <a14:foregroundMark x1="55556" y1="42724" x2="56773" y2="50155"/>
                        <a14:foregroundMark x1="54338" y1="43034" x2="57382" y2="50774"/>
                        <a14:foregroundMark x1="53272" y1="45820" x2="56925" y2="49536"/>
                        <a14:foregroundMark x1="57686" y1="55108" x2="59056" y2="57895"/>
                        <a14:foregroundMark x1="30898" y1="31579" x2="32268" y2="31889"/>
                        <a14:foregroundMark x1="46271" y1="70898" x2="46423" y2="66563"/>
                        <a14:foregroundMark x1="45814" y1="6192" x2="45814" y2="6192"/>
                        <a14:foregroundMark x1="40183" y1="6811" x2="40487" y2="7121"/>
                        <a14:foregroundMark x1="49619" y1="5882" x2="49619" y2="5882"/>
                        <a14:backgroundMark x1="57382" y1="16409" x2="57382" y2="16409"/>
                        <a14:backgroundMark x1="55860" y1="16409" x2="55860" y2="16409"/>
                        <a14:backgroundMark x1="60883" y1="34985" x2="60883" y2="34985"/>
                        <a14:backgroundMark x1="32572" y1="34985" x2="32572" y2="3498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53" r="34385" b="26252"/>
          <a:stretch/>
        </p:blipFill>
        <p:spPr>
          <a:xfrm>
            <a:off x="1522146" y="397608"/>
            <a:ext cx="916254" cy="90121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173DAB39-6CA0-4397-9FAD-59562B83EF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82" b="89474" l="9589" r="89650">
                        <a14:foregroundMark x1="37139" y1="13932" x2="37595" y2="13932"/>
                        <a14:foregroundMark x1="36986" y1="14241" x2="49011" y2="44892"/>
                        <a14:foregroundMark x1="49011" y1="44892" x2="49011" y2="44892"/>
                        <a14:foregroundMark x1="41400" y1="7121" x2="41400" y2="7121"/>
                        <a14:foregroundMark x1="50685" y1="7121" x2="50685" y2="7121"/>
                        <a14:foregroundMark x1="31659" y1="30650" x2="31659" y2="30650"/>
                        <a14:foregroundMark x1="32116" y1="31889" x2="32116" y2="30960"/>
                        <a14:foregroundMark x1="31659" y1="30031" x2="31659" y2="30031"/>
                        <a14:foregroundMark x1="31507" y1="32508" x2="31659" y2="29412"/>
                        <a14:foregroundMark x1="30594" y1="39938" x2="30594" y2="37461"/>
                        <a14:foregroundMark x1="30137" y1="37461" x2="32420" y2="38700"/>
                        <a14:foregroundMark x1="31202" y1="50155" x2="33638" y2="48297"/>
                        <a14:foregroundMark x1="35616" y1="48916" x2="37900" y2="49226"/>
                        <a14:foregroundMark x1="36225" y1="49226" x2="37139" y2="43963"/>
                        <a14:foregroundMark x1="47793" y1="29721" x2="52664" y2="51393"/>
                        <a14:foregroundMark x1="42314" y1="38080" x2="47641" y2="46440"/>
                        <a14:foregroundMark x1="45053" y1="62848" x2="46728" y2="60062"/>
                        <a14:foregroundMark x1="47184" y1="61300" x2="47032" y2="61920"/>
                        <a14:foregroundMark x1="46271" y1="66254" x2="46575" y2="70279"/>
                        <a14:foregroundMark x1="50533" y1="63158" x2="51294" y2="69040"/>
                        <a14:foregroundMark x1="57382" y1="55418" x2="58600" y2="56656"/>
                        <a14:foregroundMark x1="58600" y1="56656" x2="58904" y2="57276"/>
                        <a14:foregroundMark x1="59209" y1="56656" x2="59209" y2="56656"/>
                        <a14:foregroundMark x1="59209" y1="56656" x2="59209" y2="56656"/>
                        <a14:foregroundMark x1="60883" y1="48297" x2="60883" y2="48297"/>
                        <a14:foregroundMark x1="60883" y1="48297" x2="60883" y2="48297"/>
                        <a14:foregroundMark x1="60122" y1="48297" x2="61492" y2="47678"/>
                        <a14:foregroundMark x1="52511" y1="39938" x2="57991" y2="50464"/>
                        <a14:foregroundMark x1="57991" y1="50464" x2="56773" y2="47988"/>
                        <a14:foregroundMark x1="55556" y1="42724" x2="56773" y2="50155"/>
                        <a14:foregroundMark x1="54338" y1="43034" x2="57382" y2="50774"/>
                        <a14:foregroundMark x1="53272" y1="45820" x2="56925" y2="49536"/>
                        <a14:foregroundMark x1="57686" y1="55108" x2="59056" y2="57895"/>
                        <a14:foregroundMark x1="30898" y1="31579" x2="32268" y2="31889"/>
                        <a14:foregroundMark x1="46271" y1="70898" x2="46423" y2="66563"/>
                        <a14:foregroundMark x1="45814" y1="6192" x2="45814" y2="6192"/>
                        <a14:foregroundMark x1="40183" y1="6811" x2="40487" y2="7121"/>
                        <a14:foregroundMark x1="49619" y1="5882" x2="49619" y2="5882"/>
                        <a14:backgroundMark x1="57382" y1="16409" x2="57382" y2="16409"/>
                        <a14:backgroundMark x1="55860" y1="16409" x2="55860" y2="16409"/>
                        <a14:backgroundMark x1="60883" y1="34985" x2="60883" y2="34985"/>
                        <a14:backgroundMark x1="32572" y1="34985" x2="32572" y2="3498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53" r="34385" b="26252"/>
          <a:stretch/>
        </p:blipFill>
        <p:spPr>
          <a:xfrm>
            <a:off x="1064019" y="1740242"/>
            <a:ext cx="1716944" cy="168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05DB-49E0-4557-94B9-176125228B75}" type="datetimeFigureOut">
              <a:rPr lang="pl-PL" smtClean="0"/>
              <a:t>22.09.2020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DB2D31-F043-48DF-96EF-E617BC7832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814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05DB-49E0-4557-94B9-176125228B75}" type="datetimeFigureOut">
              <a:rPr lang="pl-PL" smtClean="0"/>
              <a:t>22.09.2020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DB2D31-F043-48DF-96EF-E617BC7832D4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0170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05DB-49E0-4557-94B9-176125228B75}" type="datetimeFigureOut">
              <a:rPr lang="pl-PL" smtClean="0"/>
              <a:t>22.09.2020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DB2D31-F043-48DF-96EF-E617BC7832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827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05DB-49E0-4557-94B9-176125228B75}" type="datetimeFigureOut">
              <a:rPr lang="pl-PL" smtClean="0"/>
              <a:t>22.09.2020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DB2D31-F043-48DF-96EF-E617BC7832D4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917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05DB-49E0-4557-94B9-176125228B75}" type="datetimeFigureOut">
              <a:rPr lang="pl-PL" smtClean="0"/>
              <a:t>22.09.2020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DB2D31-F043-48DF-96EF-E617BC7832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5016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05DB-49E0-4557-94B9-176125228B75}" type="datetimeFigureOut">
              <a:rPr lang="pl-PL" smtClean="0"/>
              <a:t>22.09.2020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2D31-F043-48DF-96EF-E617BC7832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551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05DB-49E0-4557-94B9-176125228B75}" type="datetimeFigureOut">
              <a:rPr lang="pl-PL" smtClean="0"/>
              <a:t>22.09.2020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2D31-F043-48DF-96EF-E617BC7832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39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54" y="0"/>
            <a:ext cx="11686310" cy="696191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05DB-49E0-4557-94B9-176125228B75}" type="datetimeFigureOut">
              <a:rPr lang="pl-PL" smtClean="0"/>
              <a:t>22.09.2020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9E1A2C4-42BE-43AA-8F25-2FA0339865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82" b="89474" l="9589" r="89650">
                        <a14:foregroundMark x1="37139" y1="13932" x2="37595" y2="13932"/>
                        <a14:foregroundMark x1="36986" y1="14241" x2="49011" y2="44892"/>
                        <a14:foregroundMark x1="49011" y1="44892" x2="49011" y2="44892"/>
                        <a14:foregroundMark x1="41400" y1="7121" x2="41400" y2="7121"/>
                        <a14:foregroundMark x1="50685" y1="7121" x2="50685" y2="7121"/>
                        <a14:foregroundMark x1="31659" y1="30650" x2="31659" y2="30650"/>
                        <a14:foregroundMark x1="32116" y1="31889" x2="32116" y2="30960"/>
                        <a14:foregroundMark x1="31659" y1="30031" x2="31659" y2="30031"/>
                        <a14:foregroundMark x1="31507" y1="32508" x2="31659" y2="29412"/>
                        <a14:foregroundMark x1="30594" y1="39938" x2="30594" y2="37461"/>
                        <a14:foregroundMark x1="30137" y1="37461" x2="32420" y2="38700"/>
                        <a14:foregroundMark x1="31202" y1="50155" x2="33638" y2="48297"/>
                        <a14:foregroundMark x1="35616" y1="48916" x2="37900" y2="49226"/>
                        <a14:foregroundMark x1="36225" y1="49226" x2="37139" y2="43963"/>
                        <a14:foregroundMark x1="47793" y1="29721" x2="52664" y2="51393"/>
                        <a14:foregroundMark x1="42314" y1="38080" x2="47641" y2="46440"/>
                        <a14:foregroundMark x1="45053" y1="62848" x2="46728" y2="60062"/>
                        <a14:foregroundMark x1="47184" y1="61300" x2="47032" y2="61920"/>
                        <a14:foregroundMark x1="46271" y1="66254" x2="46575" y2="70279"/>
                        <a14:foregroundMark x1="50533" y1="63158" x2="51294" y2="69040"/>
                        <a14:foregroundMark x1="57382" y1="55418" x2="58600" y2="56656"/>
                        <a14:foregroundMark x1="58600" y1="56656" x2="58904" y2="57276"/>
                        <a14:foregroundMark x1="59209" y1="56656" x2="59209" y2="56656"/>
                        <a14:foregroundMark x1="59209" y1="56656" x2="59209" y2="56656"/>
                        <a14:foregroundMark x1="60883" y1="48297" x2="60883" y2="48297"/>
                        <a14:foregroundMark x1="60883" y1="48297" x2="60883" y2="48297"/>
                        <a14:foregroundMark x1="60122" y1="48297" x2="61492" y2="47678"/>
                        <a14:foregroundMark x1="52511" y1="39938" x2="57991" y2="50464"/>
                        <a14:foregroundMark x1="57991" y1="50464" x2="56773" y2="47988"/>
                        <a14:foregroundMark x1="55556" y1="42724" x2="56773" y2="50155"/>
                        <a14:foregroundMark x1="54338" y1="43034" x2="57382" y2="50774"/>
                        <a14:foregroundMark x1="53272" y1="45820" x2="56925" y2="49536"/>
                        <a14:foregroundMark x1="57686" y1="55108" x2="59056" y2="57895"/>
                        <a14:foregroundMark x1="30898" y1="31579" x2="32268" y2="31889"/>
                        <a14:foregroundMark x1="46271" y1="70898" x2="46423" y2="66563"/>
                        <a14:foregroundMark x1="45814" y1="6192" x2="45814" y2="6192"/>
                        <a14:foregroundMark x1="40183" y1="6811" x2="40487" y2="7121"/>
                        <a14:foregroundMark x1="49619" y1="5882" x2="49619" y2="5882"/>
                        <a14:backgroundMark x1="57382" y1="16409" x2="57382" y2="16409"/>
                        <a14:backgroundMark x1="55860" y1="16409" x2="55860" y2="16409"/>
                        <a14:backgroundMark x1="60883" y1="34985" x2="60883" y2="34985"/>
                        <a14:backgroundMark x1="32572" y1="34985" x2="32572" y2="34985"/>
                      </a14:backgroundRemoval>
                    </a14:imgEffect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53" r="34385" b="26252"/>
          <a:stretch/>
        </p:blipFill>
        <p:spPr>
          <a:xfrm>
            <a:off x="207819" y="4684339"/>
            <a:ext cx="2306782" cy="22689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C3CDCDD-02E7-4796-A75F-27DEAF29E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r="50000" b="38272"/>
          <a:stretch/>
        </p:blipFill>
        <p:spPr>
          <a:xfrm>
            <a:off x="8724900" y="2645405"/>
            <a:ext cx="3467100" cy="421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54" y="803562"/>
            <a:ext cx="11835246" cy="5854413"/>
          </a:xfrm>
          <a:solidFill>
            <a:schemeClr val="bg1">
              <a:alpha val="51000"/>
            </a:schemeClr>
          </a:solidFill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3D1CFB6-D004-48CA-B98D-54D3563FBB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82" b="89474" l="9589" r="89650">
                        <a14:foregroundMark x1="37139" y1="13932" x2="37595" y2="13932"/>
                        <a14:foregroundMark x1="36986" y1="14241" x2="49011" y2="44892"/>
                        <a14:foregroundMark x1="49011" y1="44892" x2="49011" y2="44892"/>
                        <a14:foregroundMark x1="41400" y1="7121" x2="41400" y2="7121"/>
                        <a14:foregroundMark x1="50685" y1="7121" x2="50685" y2="7121"/>
                        <a14:foregroundMark x1="31659" y1="30650" x2="31659" y2="30650"/>
                        <a14:foregroundMark x1="32116" y1="31889" x2="32116" y2="30960"/>
                        <a14:foregroundMark x1="31659" y1="30031" x2="31659" y2="30031"/>
                        <a14:foregroundMark x1="31507" y1="32508" x2="31659" y2="29412"/>
                        <a14:foregroundMark x1="30594" y1="39938" x2="30594" y2="37461"/>
                        <a14:foregroundMark x1="30137" y1="37461" x2="32420" y2="38700"/>
                        <a14:foregroundMark x1="31202" y1="50155" x2="33638" y2="48297"/>
                        <a14:foregroundMark x1="35616" y1="48916" x2="37900" y2="49226"/>
                        <a14:foregroundMark x1="36225" y1="49226" x2="37139" y2="43963"/>
                        <a14:foregroundMark x1="47793" y1="29721" x2="52664" y2="51393"/>
                        <a14:foregroundMark x1="42314" y1="38080" x2="47641" y2="46440"/>
                        <a14:foregroundMark x1="45053" y1="62848" x2="46728" y2="60062"/>
                        <a14:foregroundMark x1="47184" y1="61300" x2="47032" y2="61920"/>
                        <a14:foregroundMark x1="46271" y1="66254" x2="46575" y2="70279"/>
                        <a14:foregroundMark x1="50533" y1="63158" x2="51294" y2="69040"/>
                        <a14:foregroundMark x1="57382" y1="55418" x2="58600" y2="56656"/>
                        <a14:foregroundMark x1="58600" y1="56656" x2="58904" y2="57276"/>
                        <a14:foregroundMark x1="59209" y1="56656" x2="59209" y2="56656"/>
                        <a14:foregroundMark x1="59209" y1="56656" x2="59209" y2="56656"/>
                        <a14:foregroundMark x1="60883" y1="48297" x2="60883" y2="48297"/>
                        <a14:foregroundMark x1="60883" y1="48297" x2="60883" y2="48297"/>
                        <a14:foregroundMark x1="60122" y1="48297" x2="61492" y2="47678"/>
                        <a14:foregroundMark x1="52511" y1="39938" x2="57991" y2="50464"/>
                        <a14:foregroundMark x1="57991" y1="50464" x2="56773" y2="47988"/>
                        <a14:foregroundMark x1="55556" y1="42724" x2="56773" y2="50155"/>
                        <a14:foregroundMark x1="54338" y1="43034" x2="57382" y2="50774"/>
                        <a14:foregroundMark x1="53272" y1="45820" x2="56925" y2="49536"/>
                        <a14:foregroundMark x1="57686" y1="55108" x2="59056" y2="57895"/>
                        <a14:foregroundMark x1="30898" y1="31579" x2="32268" y2="31889"/>
                        <a14:foregroundMark x1="46271" y1="70898" x2="46423" y2="66563"/>
                        <a14:foregroundMark x1="45814" y1="6192" x2="45814" y2="6192"/>
                        <a14:foregroundMark x1="40183" y1="6811" x2="40487" y2="7121"/>
                        <a14:foregroundMark x1="49619" y1="5882" x2="49619" y2="5882"/>
                        <a14:backgroundMark x1="57382" y1="16409" x2="57382" y2="16409"/>
                        <a14:backgroundMark x1="55860" y1="16409" x2="55860" y2="16409"/>
                        <a14:backgroundMark x1="60883" y1="34985" x2="60883" y2="34985"/>
                        <a14:backgroundMark x1="32572" y1="34985" x2="32572" y2="3498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53" r="34385" b="26252"/>
          <a:stretch/>
        </p:blipFill>
        <p:spPr>
          <a:xfrm>
            <a:off x="11181987" y="25743"/>
            <a:ext cx="1010013" cy="99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0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05DB-49E0-4557-94B9-176125228B75}" type="datetimeFigureOut">
              <a:rPr lang="pl-PL" smtClean="0"/>
              <a:t>22.09.2020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DB2D31-F043-48DF-96EF-E617BC7832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77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05DB-49E0-4557-94B9-176125228B75}" type="datetimeFigureOut">
              <a:rPr lang="pl-PL" smtClean="0"/>
              <a:t>22.09.2020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DB2D31-F043-48DF-96EF-E617BC7832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473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05DB-49E0-4557-94B9-176125228B75}" type="datetimeFigureOut">
              <a:rPr lang="pl-PL" smtClean="0"/>
              <a:t>22.09.2020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DB2D31-F043-48DF-96EF-E617BC7832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956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05DB-49E0-4557-94B9-176125228B75}" type="datetimeFigureOut">
              <a:rPr lang="pl-PL" smtClean="0"/>
              <a:t>22.09.2020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2D31-F043-48DF-96EF-E617BC7832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315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05DB-49E0-4557-94B9-176125228B75}" type="datetimeFigureOut">
              <a:rPr lang="pl-PL" smtClean="0"/>
              <a:t>22.09.2020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2D31-F043-48DF-96EF-E617BC7832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086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05DB-49E0-4557-94B9-176125228B75}" type="datetimeFigureOut">
              <a:rPr lang="pl-PL" smtClean="0"/>
              <a:t>22.09.2020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2D31-F043-48DF-96EF-E617BC7832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702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05DB-49E0-4557-94B9-176125228B75}" type="datetimeFigureOut">
              <a:rPr lang="pl-PL" smtClean="0"/>
              <a:t>22.09.2020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DB2D31-F043-48DF-96EF-E617BC7832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580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105DB-49E0-4557-94B9-176125228B75}" type="datetimeFigureOut">
              <a:rPr lang="pl-PL" smtClean="0"/>
              <a:t>22.09.2020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DB2D31-F043-48DF-96EF-E617BC7832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24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Plan%20dzia&#322;a&#324;%20COVID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Kwadrans%20BHP%2033%20tydzie&#324;%20COVID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ap.sejm.gov.pl/isap.nsf/search.xsp?status=O&amp;title=COVID" TargetMode="External"/><Relationship Id="rId7" Type="http://schemas.openxmlformats.org/officeDocument/2006/relationships/hyperlink" Target="https://www.gov.pl/attachment/04e5b603-13e3-4e20-babe-a0c8bc5dde1b" TargetMode="External"/><Relationship Id="rId2" Type="http://schemas.openxmlformats.org/officeDocument/2006/relationships/hyperlink" Target="https://www.gov.pl/web/koronawirus/wykaz-zarazen-koronawirusem-sars-cov-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pl/web/gis/strategia-walki-z-pandemia-covid-19" TargetMode="External"/><Relationship Id="rId5" Type="http://schemas.openxmlformats.org/officeDocument/2006/relationships/hyperlink" Target="https://www.gov.pl/web/koronawirus" TargetMode="External"/><Relationship Id="rId4" Type="http://schemas.openxmlformats.org/officeDocument/2006/relationships/hyperlink" Target="https://www.pip.gov.pl/pl/f/v/222228/koronawirus-zalecenia%20ogolne%202020%2005%2019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sap.sejm.gov.pl/isap.nsf/download.xsp/WDU20200001356/O/D20201356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8515D1-3E5A-4A77-8BA5-AAA7CE7054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13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Covid-19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B6800C-F9DD-4CEE-8D7C-0445ECC0AB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Strategia walki</a:t>
            </a:r>
          </a:p>
        </p:txBody>
      </p:sp>
    </p:spTree>
    <p:extLst>
      <p:ext uri="{BB962C8B-B14F-4D97-AF65-F5344CB8AC3E}">
        <p14:creationId xmlns:p14="http://schemas.microsoft.com/office/powerpoint/2010/main" val="24736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002DBE-8E93-4E9D-BB91-B8944F1B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Wymiana powietrza w pomieszczeniach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A4FE37-B576-41BD-AD78-4B14A7C3E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Biorąc pod uwagę, że SARS-CoV-2 szczególnie łatwo rozprzestrzenia się w pomieszczeniach zamkniętych oraz przy dłuższej ekspozycji zbiorowej, w celu zapewnienia odpowiedniej wymiany powietrza w pomieszczeniach pracy zaleca się: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budynkach bez mechanicznej instalacji wentylacyjnej zapewnić regularne wietrzenie pomieszczeń: okresowo w ciągu dnia pracy (10 min co 1 godz.) oraz w sposób możliwie ciągły w godzinach nocnych, minimum 2 godz. przed rozpoczęciem i 2 godz. po zakończeniu użytkowania pomieszczenia;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budynkach z mechaniczną instalacją wentylacyjną wprowadzić dłuższe czasy jej pracy; najlepszym rozwiązaniem jest utrzymanie działania instalacji w trybie roboczym 24 h/7 dni z zapewnieniem odpowiedniej konserwacji;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unikać centralnej i miejscowej recyrkulacji powietrza (z wyjątkiem centrali wentylacyjnych i sekcji recyrkulacyjnych wyposażonych w wysoko skuteczne filtry powietrza powrotnego).</a:t>
            </a:r>
          </a:p>
        </p:txBody>
      </p:sp>
    </p:spTree>
    <p:extLst>
      <p:ext uri="{BB962C8B-B14F-4D97-AF65-F5344CB8AC3E}">
        <p14:creationId xmlns:p14="http://schemas.microsoft.com/office/powerpoint/2010/main" val="71974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F8B1FC-EF93-4B0F-A1AC-036B21F4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Przykładowe działania</a:t>
            </a:r>
          </a:p>
        </p:txBody>
      </p:sp>
      <p:pic>
        <p:nvPicPr>
          <p:cNvPr id="5" name="Obraz 4">
            <a:hlinkClick r:id="rId2" action="ppaction://hlinkfile"/>
            <a:extLst>
              <a:ext uri="{FF2B5EF4-FFF2-40B4-BE49-F238E27FC236}">
                <a16:creationId xmlns:a16="http://schemas.microsoft.com/office/drawing/2014/main" id="{79C7B773-9172-4169-880F-7BF0AD3BF8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11" t="24691" r="22986" b="11481"/>
          <a:stretch/>
        </p:blipFill>
        <p:spPr>
          <a:xfrm>
            <a:off x="791085" y="1085127"/>
            <a:ext cx="7883563" cy="5300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235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848A1D-546A-4EDF-9092-0F8F330D3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Przykładowe działania</a:t>
            </a:r>
          </a:p>
        </p:txBody>
      </p:sp>
      <p:pic>
        <p:nvPicPr>
          <p:cNvPr id="5" name="Obraz 4">
            <a:hlinkClick r:id="rId2" action="ppaction://hlinkfile"/>
            <a:extLst>
              <a:ext uri="{FF2B5EF4-FFF2-40B4-BE49-F238E27FC236}">
                <a16:creationId xmlns:a16="http://schemas.microsoft.com/office/drawing/2014/main" id="{208B59AD-D5FD-47CE-8E58-D428673C6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61" t="29630" r="21458" b="19877"/>
          <a:stretch/>
        </p:blipFill>
        <p:spPr>
          <a:xfrm>
            <a:off x="821267" y="996757"/>
            <a:ext cx="8863744" cy="448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4898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ECB244-18A7-484D-B23A-DA262D70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Koniec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A1DD687-71EE-438C-A06B-A90932FEA9CA}"/>
              </a:ext>
            </a:extLst>
          </p:cNvPr>
          <p:cNvSpPr txBox="1"/>
          <p:nvPr/>
        </p:nvSpPr>
        <p:spPr>
          <a:xfrm>
            <a:off x="618067" y="880533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Prezentacja powstała na podstawie :</a:t>
            </a:r>
          </a:p>
          <a:p>
            <a:r>
              <a:rPr lang="pl-PL" dirty="0"/>
              <a:t>BEZPIECZEŃSTWO I OCHRONA ZDROWIA OSÓB PRACUJĄCYCH W CZASIE EPIDEMII COVID-19</a:t>
            </a:r>
          </a:p>
          <a:p>
            <a:r>
              <a:rPr lang="pl-PL" dirty="0"/>
              <a:t>Warszawa, maj 2020</a:t>
            </a:r>
          </a:p>
          <a:p>
            <a:r>
              <a:rPr lang="pl-PL" dirty="0"/>
              <a:t>CENTRALNY INSTYTUT OCHRONY PRACY – PAŃSTWOWY INSTYTUT BADAWCZY</a:t>
            </a:r>
          </a:p>
        </p:txBody>
      </p:sp>
    </p:spTree>
    <p:extLst>
      <p:ext uri="{BB962C8B-B14F-4D97-AF65-F5344CB8AC3E}">
        <p14:creationId xmlns:p14="http://schemas.microsoft.com/office/powerpoint/2010/main" val="16044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F64CCA-B905-4925-AA58-A39CFB51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187"/>
            <a:ext cx="10515600" cy="807868"/>
          </a:xfrm>
        </p:spPr>
        <p:txBody>
          <a:bodyPr>
            <a:normAutofit/>
          </a:bodyPr>
          <a:lstStyle/>
          <a:p>
            <a:r>
              <a:rPr lang="pl-PL" dirty="0"/>
              <a:t>Przydatne linki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F555EF-C120-40FE-A320-0E7613B38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53" y="969168"/>
            <a:ext cx="11532094" cy="4919663"/>
          </a:xfrm>
        </p:spPr>
        <p:txBody>
          <a:bodyPr/>
          <a:lstStyle/>
          <a:p>
            <a:r>
              <a:rPr lang="pl-PL" dirty="0"/>
              <a:t>Mapa zagrożeń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https://www.gov.pl/web/koronawirus/wykaz-zarazen-koronawirusem-sars-cov-2</a:t>
            </a:r>
            <a:endParaRPr lang="pl-PL" dirty="0"/>
          </a:p>
          <a:p>
            <a:r>
              <a:rPr lang="pl-PL" dirty="0"/>
              <a:t>ISAP – Internetowy System Aktów Prawnych</a:t>
            </a:r>
          </a:p>
          <a:p>
            <a:pPr marL="0" indent="0">
              <a:buNone/>
            </a:pPr>
            <a:r>
              <a:rPr lang="pl-PL" dirty="0">
                <a:hlinkClick r:id="rId3"/>
              </a:rPr>
              <a:t>https://isap.sejm.gov.pl/isap.nsf/search.xsp?status=O&amp;title=COVID</a:t>
            </a:r>
            <a:endParaRPr lang="pl-PL" dirty="0"/>
          </a:p>
          <a:p>
            <a:r>
              <a:rPr lang="pl-PL" dirty="0"/>
              <a:t>Koronawirus: informacje i zalecenia</a:t>
            </a:r>
            <a:endParaRPr lang="pl-PL" dirty="0">
              <a:hlinkClick r:id="rId4"/>
            </a:endParaRPr>
          </a:p>
          <a:p>
            <a:pPr marL="0" indent="0">
              <a:buNone/>
            </a:pPr>
            <a:r>
              <a:rPr lang="pl-PL" dirty="0">
                <a:hlinkClick r:id="rId5"/>
              </a:rPr>
              <a:t>https://www.gov.pl/web/koronawirus</a:t>
            </a:r>
            <a:endParaRPr lang="pl-PL" dirty="0"/>
          </a:p>
          <a:p>
            <a:r>
              <a:rPr lang="pl-PL" dirty="0"/>
              <a:t>STRATEGIA WALKI Z PANDEMIĄ COVID-19</a:t>
            </a:r>
            <a:endParaRPr lang="pl-PL" dirty="0">
              <a:hlinkClick r:id="rId4"/>
            </a:endParaRPr>
          </a:p>
          <a:p>
            <a:pPr marL="0" indent="0">
              <a:buNone/>
            </a:pPr>
            <a:r>
              <a:rPr lang="pl-PL" dirty="0">
                <a:hlinkClick r:id="rId6"/>
              </a:rPr>
              <a:t>https://www.gov.pl/web/gis/strategia-walki-z-pandemia-covid-19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7"/>
              </a:rPr>
              <a:t>https://www.gov.pl/attachment/04e5b603-13e3-4e20-babe-a0c8bc5dde1b</a:t>
            </a:r>
            <a:endParaRPr lang="pl-PL" dirty="0"/>
          </a:p>
          <a:p>
            <a:r>
              <a:rPr lang="pl-PL" dirty="0"/>
              <a:t>BEZPIECZEŃSTWO I OCHRONA ZDROWIA OSÓB PRACUJĄCYCH W CZASIE EPIDEMII COVID19</a:t>
            </a:r>
          </a:p>
          <a:p>
            <a:pPr marL="0" indent="0">
              <a:buNone/>
            </a:pPr>
            <a:r>
              <a:rPr lang="pl-PL" dirty="0">
                <a:hlinkClick r:id="rId4"/>
              </a:rPr>
              <a:t>https://www.pip.gov.pl/pl/f/v/222228/koronawirus-zalecenia%20ogolne%202020%2005%2019.pdf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276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E93E20-D09D-44B2-A6EF-5150F3C1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54" y="133350"/>
            <a:ext cx="11686310" cy="562841"/>
          </a:xfrm>
        </p:spPr>
        <p:txBody>
          <a:bodyPr>
            <a:noAutofit/>
          </a:bodyPr>
          <a:lstStyle/>
          <a:p>
            <a:pPr algn="ctr"/>
            <a:r>
              <a:rPr lang="pl-PL" sz="2800" dirty="0"/>
              <a:t>BEZPIECZEŃSTWO PRACOWNIKÓW - PODSTAWOWE ZASADY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CE7906-DDF3-4288-B2EF-3019B113C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ROZPORZĄDZENIE RADY MINISTRÓW z dnia 7 sierpnia 2020 r.</a:t>
            </a:r>
          </a:p>
          <a:p>
            <a:pPr marL="0" indent="0">
              <a:buNone/>
            </a:pPr>
            <a:r>
              <a:rPr lang="pl-PL" dirty="0"/>
              <a:t>w sprawie ustanowienia określonych ograniczeń, nakazów i zakazów w związku z wystąpieniem stanu epidemii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http://isap.sejm.gov.pl/isap.nsf/download.xsp/WDU20200001356/O/D20201356.pdf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§ 9. </a:t>
            </a:r>
          </a:p>
          <a:p>
            <a:pPr marL="0" indent="0">
              <a:buNone/>
            </a:pPr>
            <a:r>
              <a:rPr lang="pl-PL" dirty="0"/>
              <a:t>3. Do odwołania:</a:t>
            </a:r>
          </a:p>
          <a:p>
            <a:pPr marL="0" indent="0">
              <a:buNone/>
            </a:pPr>
            <a:r>
              <a:rPr lang="pl-PL" dirty="0"/>
              <a:t>...</a:t>
            </a:r>
          </a:p>
          <a:p>
            <a:pPr marL="0" indent="0">
              <a:buNone/>
            </a:pPr>
            <a:r>
              <a:rPr lang="pl-PL" dirty="0"/>
              <a:t>3) zakłady pracy są obowiązane zapewnić:</a:t>
            </a:r>
          </a:p>
          <a:p>
            <a:pPr marL="0" indent="0">
              <a:buNone/>
            </a:pPr>
            <a:r>
              <a:rPr lang="pl-PL" dirty="0"/>
              <a:t>a) osobom zatrudnionym niezależnie od podstawy zatrudnienia rękawiczki jednorazowe lub środki do dezynfekcji rąk,</a:t>
            </a:r>
          </a:p>
          <a:p>
            <a:pPr marL="0" indent="0">
              <a:buNone/>
            </a:pPr>
            <a:r>
              <a:rPr lang="pl-PL" dirty="0"/>
              <a:t>b) odległość między stanowiskami pracy wynoszącą co najmniej 1,5 m, chyba że jest to niemożliwe ze względu na charakter działalności wykonywanej w danym zakładzie pracy, a zakład ten zapewnia środki ochrony osobistej związane ze zwalczaniem epidemii.</a:t>
            </a:r>
          </a:p>
        </p:txBody>
      </p:sp>
    </p:spTree>
    <p:extLst>
      <p:ext uri="{BB962C8B-B14F-4D97-AF65-F5344CB8AC3E}">
        <p14:creationId xmlns:p14="http://schemas.microsoft.com/office/powerpoint/2010/main" val="209577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88D2A1-A915-4772-9BC4-3F159FAB6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           Ogólne wytyczne </a:t>
            </a:r>
            <a:r>
              <a:rPr lang="pl-PL" sz="2000" dirty="0"/>
              <a:t>Warszawa, maj 2020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67D326-03B9-4295-BD8E-A262D8187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dirty="0"/>
              <a:t>W celu ograniczenia ryzyka związanego z narażeniem pracowników na SARS-CoV-2 w pracy zaleca się przygotowanie planu działań zapobiegawczych, a następnie jego wdrożenie.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Plan taki powinien zostać opracowany przez przedstawicieli kierownictwa, w porozumieniu z przedstawicielami pracowników i przy współudziale lekarza medycyny pracy oraz specjalistów ds. bhp. </a:t>
            </a:r>
          </a:p>
          <a:p>
            <a:pPr marL="0" indent="0">
              <a:spcBef>
                <a:spcPts val="0"/>
              </a:spcBef>
              <a:buNone/>
            </a:pPr>
            <a:endParaRPr lang="pl-PL" dirty="0"/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Przy opracowywaniu takiego planu należy wziąć pod uwagę przede wszystkim:</a:t>
            </a:r>
          </a:p>
          <a:p>
            <a:pPr>
              <a:spcBef>
                <a:spcPts val="0"/>
              </a:spcBef>
            </a:pPr>
            <a:r>
              <a:rPr lang="pl-PL" dirty="0"/>
              <a:t>wymagania przepisów prawnych i zalecenia organów administracji państwowej, obowiązujące podczas epidemii;</a:t>
            </a:r>
          </a:p>
          <a:p>
            <a:pPr>
              <a:spcBef>
                <a:spcPts val="0"/>
              </a:spcBef>
            </a:pPr>
            <a:r>
              <a:rPr lang="pl-PL" dirty="0"/>
              <a:t>rodzaje prac wykonywanych w zakładzie pracy i towarzyszące im prawdo-podobieństwo zarażenia SARS-CoV-2 w pracy;</a:t>
            </a:r>
          </a:p>
          <a:p>
            <a:pPr>
              <a:spcBef>
                <a:spcPts val="0"/>
              </a:spcBef>
            </a:pPr>
            <a:r>
              <a:rPr lang="pl-PL" dirty="0"/>
              <a:t>liczbę osób pracujących, z podziałem na zespoły wspólnie realizujące określone zadania;</a:t>
            </a:r>
          </a:p>
          <a:p>
            <a:pPr>
              <a:spcBef>
                <a:spcPts val="0"/>
              </a:spcBef>
            </a:pPr>
            <a:r>
              <a:rPr lang="pl-PL" dirty="0"/>
              <a:t>infrastrukturę zakładu pracy (w tym warunki lokalowe);</a:t>
            </a:r>
          </a:p>
          <a:p>
            <a:pPr>
              <a:spcBef>
                <a:spcPts val="0"/>
              </a:spcBef>
            </a:pPr>
            <a:r>
              <a:rPr lang="pl-PL" dirty="0"/>
              <a:t>rozwiązania techniczne zapobiegające rozprzestrzenianiu się szkodliwych czynników biologicznych.</a:t>
            </a:r>
          </a:p>
          <a:p>
            <a:pPr marL="0" indent="0">
              <a:spcBef>
                <a:spcPts val="0"/>
              </a:spcBef>
              <a:buNone/>
            </a:pPr>
            <a:endParaRPr lang="pl-PL" dirty="0"/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Należy wziąć pod uwagę, że prawdopodobieństwo zarażenia SARS-CoV-2 w pracy zwiększają:</a:t>
            </a:r>
          </a:p>
          <a:p>
            <a:pPr>
              <a:spcBef>
                <a:spcPts val="0"/>
              </a:spcBef>
            </a:pPr>
            <a:r>
              <a:rPr lang="pl-PL" dirty="0"/>
              <a:t>kontakty społeczne (między pracownikami, a także pracowników z osobami spoza zakładu pracy – klientami, kontrahentami, podwykonawcami itp.);</a:t>
            </a:r>
          </a:p>
          <a:p>
            <a:pPr>
              <a:spcBef>
                <a:spcPts val="0"/>
              </a:spcBef>
            </a:pPr>
            <a:r>
              <a:rPr lang="pl-PL" dirty="0"/>
              <a:t>wspólne użytkowanie wyposażenia roboczego, maszyn i narzędzi oraz innych przedmiotów używanych w zakładzie pracy;</a:t>
            </a:r>
          </a:p>
          <a:p>
            <a:pPr>
              <a:spcBef>
                <a:spcPts val="0"/>
              </a:spcBef>
            </a:pPr>
            <a:r>
              <a:rPr lang="pl-PL" dirty="0"/>
              <a:t>wspólne korzystanie z pomieszczeń sanitarnych, ciągów komunikacyjnych i pomieszczeń socjalnych.</a:t>
            </a:r>
          </a:p>
          <a:p>
            <a:endParaRPr lang="pl-PL" dirty="0"/>
          </a:p>
        </p:txBody>
      </p:sp>
      <p:pic>
        <p:nvPicPr>
          <p:cNvPr id="1026" name="Picture 2" descr="KULTURA BEZPIECZENSTWA">
            <a:extLst>
              <a:ext uri="{FF2B5EF4-FFF2-40B4-BE49-F238E27FC236}">
                <a16:creationId xmlns:a16="http://schemas.microsoft.com/office/drawing/2014/main" id="{A797B8EC-D85A-40A1-8222-F28179923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64089"/>
            <a:ext cx="2730421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40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06F674-4024-4CF2-83A3-4E4553BC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Środki ograniczające ryzyko – dystans fizyczny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81D2FC-6AF0-4C20-B2E1-8D79F85FE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Ograniczenie liczby osób przebywających równocześnie:</a:t>
            </a:r>
          </a:p>
          <a:p>
            <a:pPr lvl="1">
              <a:spcBef>
                <a:spcPts val="0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 terenie zakładu pracy; wskazane jest wprowadzenie indywidualnych rozkładów czasu pracy;</a:t>
            </a:r>
          </a:p>
          <a:p>
            <a:pPr lvl="1">
              <a:spcBef>
                <a:spcPts val="0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pomieszczeniach sanitarnych, pomieszczeniach socjalnych i szatniach (na przykład przez rotacyjną organizację przerw i informację o aktualnym użytkowaniu pomieszczenia umieszczoną na zewnątrz pomieszczenia);</a:t>
            </a:r>
          </a:p>
          <a:p>
            <a:pPr>
              <a:spcBef>
                <a:spcPts val="0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Umiejscowienie stanowisk pracy w taki sposób, aby zapewnić zachowanie między nimi odległości co najmniej 1,5 m (chyba że jest to niemożliwe ze względu na charak-ter działalności wykonywanej w danym zakładzie pracy, a zakład ten zapewnia środki ochrony osobistej związane ze zwalczaniem epidemii COVID-19). Zalecane jest, aby w miarę możliwości pracownicy byli odwróceni do siebie plecami;</a:t>
            </a:r>
          </a:p>
          <a:p>
            <a:pPr>
              <a:spcBef>
                <a:spcPts val="0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Określenie zasad korzystania z ciągów komunikacyjnych (m.in. schody, korytarze, windy) np. przez wprowadzenie ruchu jednokierunkowego czy ograniczenie liczby osób jednocześnie korzystających z windy;</a:t>
            </a:r>
          </a:p>
          <a:p>
            <a:pPr>
              <a:spcBef>
                <a:spcPts val="0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Określenie zasad postępowania w miejscach powstawania skupisk ludzi (wejścia do budynków w godzinie rozpoczęcia pracy czy opuszczania budynku po jej zakończeniu, miejsca potwierdzania obecności, stanowiska wydawania narzędzi i materiałów itp.); wskazane jest odpowiednie rozmieszczenie i oznakowanie takich miejsc.</a:t>
            </a:r>
          </a:p>
        </p:txBody>
      </p:sp>
    </p:spTree>
    <p:extLst>
      <p:ext uri="{BB962C8B-B14F-4D97-AF65-F5344CB8AC3E}">
        <p14:creationId xmlns:p14="http://schemas.microsoft.com/office/powerpoint/2010/main" val="42324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F830E2-DFDA-4B3F-81E0-6C72BFA48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Środki ograniczające ryzyko – dystans fizyczny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52704D-2CB5-42D5-B049-21A168DB3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Jeżeli wykonywana praca wiąże się kontaktami bezpośrednimi z innymi pracownikami lub klientami, do środków ograniczających prawdopodobieństwo zarażenia SARS-CoV-2 należą:</a:t>
            </a:r>
          </a:p>
          <a:p>
            <a:pPr>
              <a:spcBef>
                <a:spcPts val="0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praca w zespołach o stałym składzie i ograniczonej liczbie kontaktujących się bezpośrednio ze sobą pracowników (2-3 osoby);</a:t>
            </a:r>
          </a:p>
          <a:p>
            <a:pPr>
              <a:spcBef>
                <a:spcPts val="0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zastosowanie przezroczystych ekranów, np. ze szkła lub tworzywa sztucznego, oddzielających pracowników od klientów, kontrahentów itp.;</a:t>
            </a:r>
          </a:p>
          <a:p>
            <a:pPr>
              <a:spcBef>
                <a:spcPts val="0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ograniczenie czasu bezpośredniego kontaktu (do max. 15 minut);</a:t>
            </a:r>
          </a:p>
          <a:p>
            <a:pPr>
              <a:spcBef>
                <a:spcPts val="0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stosowanie środków ochrony indywidualnej – np. filtrującego sprzętu ochrony układu oddechowego (półmasek filtrujących lub półmasek/masek połączonych z filtrami), osłon oczu i twarzy, gogli, całotworzywowych rękawic jednorazowych (ochronnych lub medycznych), środków ochrony nóg, kombinezonów ochronnych;</a:t>
            </a:r>
          </a:p>
          <a:p>
            <a:pPr>
              <a:spcBef>
                <a:spcPts val="0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stosowanie środków do dezynfekcji rąk oraz powierzchni roboczych.</a:t>
            </a:r>
          </a:p>
        </p:txBody>
      </p:sp>
    </p:spTree>
    <p:extLst>
      <p:ext uri="{BB962C8B-B14F-4D97-AF65-F5344CB8AC3E}">
        <p14:creationId xmlns:p14="http://schemas.microsoft.com/office/powerpoint/2010/main" val="189010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864F8E-5208-4F93-A851-8FA8B310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Środki ograniczające ryzyko – dystans fizyczny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E4D68D-012E-4D65-B176-FFDA76D8F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54" y="696191"/>
            <a:ext cx="11835246" cy="5854413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/>
              <a:t>Praca zdalna.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Grafika 6" descr="Kobieta z niemowlęciem">
            <a:extLst>
              <a:ext uri="{FF2B5EF4-FFF2-40B4-BE49-F238E27FC236}">
                <a16:creationId xmlns:a16="http://schemas.microsoft.com/office/drawing/2014/main" id="{8881C489-659E-4784-870E-DBE3A7CD4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6072" y="2088573"/>
            <a:ext cx="2314575" cy="2314575"/>
          </a:xfrm>
          <a:prstGeom prst="rect">
            <a:avLst/>
          </a:prstGeom>
        </p:spPr>
      </p:pic>
      <p:pic>
        <p:nvPicPr>
          <p:cNvPr id="9" name="Grafika 8" descr="Monitor">
            <a:extLst>
              <a:ext uri="{FF2B5EF4-FFF2-40B4-BE49-F238E27FC236}">
                <a16:creationId xmlns:a16="http://schemas.microsoft.com/office/drawing/2014/main" id="{94B707DB-3DAC-4FB7-9ED5-B1AE63B0A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3116" y="1957310"/>
            <a:ext cx="3857777" cy="3857777"/>
          </a:xfrm>
          <a:prstGeom prst="rect">
            <a:avLst/>
          </a:prstGeom>
        </p:spPr>
      </p:pic>
      <p:pic>
        <p:nvPicPr>
          <p:cNvPr id="11" name="Grafika 10" descr="Doktor">
            <a:extLst>
              <a:ext uri="{FF2B5EF4-FFF2-40B4-BE49-F238E27FC236}">
                <a16:creationId xmlns:a16="http://schemas.microsoft.com/office/drawing/2014/main" id="{651153B2-95AA-4126-BC7E-00033FC133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0740" y="2619463"/>
            <a:ext cx="4552862" cy="4552862"/>
          </a:xfrm>
          <a:prstGeom prst="rect">
            <a:avLst/>
          </a:prstGeom>
        </p:spPr>
      </p:pic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F0CAA211-E647-4D14-99FD-009962AE620B}"/>
              </a:ext>
            </a:extLst>
          </p:cNvPr>
          <p:cNvSpPr/>
          <p:nvPr/>
        </p:nvSpPr>
        <p:spPr>
          <a:xfrm rot="20496133">
            <a:off x="10576763" y="4231499"/>
            <a:ext cx="990600" cy="5213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9E79E395-5BA1-4DB9-BE39-D1723B0FADEB}"/>
              </a:ext>
            </a:extLst>
          </p:cNvPr>
          <p:cNvSpPr/>
          <p:nvPr/>
        </p:nvSpPr>
        <p:spPr>
          <a:xfrm>
            <a:off x="9789807" y="3097622"/>
            <a:ext cx="1855232" cy="1577155"/>
          </a:xfrm>
          <a:custGeom>
            <a:avLst/>
            <a:gdLst>
              <a:gd name="connsiteX0" fmla="*/ 58988 w 1318370"/>
              <a:gd name="connsiteY0" fmla="*/ 306735 h 1120762"/>
              <a:gd name="connsiteX1" fmla="*/ 100279 w 1318370"/>
              <a:gd name="connsiteY1" fmla="*/ 289039 h 1120762"/>
              <a:gd name="connsiteX2" fmla="*/ 100279 w 1318370"/>
              <a:gd name="connsiteY2" fmla="*/ 289039 h 1120762"/>
              <a:gd name="connsiteX3" fmla="*/ 519090 w 1318370"/>
              <a:gd name="connsiteY3" fmla="*/ 117975 h 1120762"/>
              <a:gd name="connsiteX4" fmla="*/ 1108965 w 1318370"/>
              <a:gd name="connsiteY4" fmla="*/ 707850 h 1120762"/>
              <a:gd name="connsiteX5" fmla="*/ 1108965 w 1318370"/>
              <a:gd name="connsiteY5" fmla="*/ 843521 h 1120762"/>
              <a:gd name="connsiteX6" fmla="*/ 769787 w 1318370"/>
              <a:gd name="connsiteY6" fmla="*/ 955598 h 1120762"/>
              <a:gd name="connsiteX7" fmla="*/ 725546 w 1318370"/>
              <a:gd name="connsiteY7" fmla="*/ 943800 h 1120762"/>
              <a:gd name="connsiteX8" fmla="*/ 637065 w 1318370"/>
              <a:gd name="connsiteY8" fmla="*/ 1032281 h 1120762"/>
              <a:gd name="connsiteX9" fmla="*/ 725546 w 1318370"/>
              <a:gd name="connsiteY9" fmla="*/ 1120763 h 1120762"/>
              <a:gd name="connsiteX10" fmla="*/ 808129 w 1318370"/>
              <a:gd name="connsiteY10" fmla="*/ 1067674 h 1120762"/>
              <a:gd name="connsiteX11" fmla="*/ 1277079 w 1318370"/>
              <a:gd name="connsiteY11" fmla="*/ 911357 h 1120762"/>
              <a:gd name="connsiteX12" fmla="*/ 1318371 w 1318370"/>
              <a:gd name="connsiteY12" fmla="*/ 855319 h 1120762"/>
              <a:gd name="connsiteX13" fmla="*/ 1318371 w 1318370"/>
              <a:gd name="connsiteY13" fmla="*/ 589875 h 1120762"/>
              <a:gd name="connsiteX14" fmla="*/ 1259383 w 1318370"/>
              <a:gd name="connsiteY14" fmla="*/ 530888 h 1120762"/>
              <a:gd name="connsiteX15" fmla="*/ 1206295 w 1318370"/>
              <a:gd name="connsiteY15" fmla="*/ 530888 h 1120762"/>
              <a:gd name="connsiteX16" fmla="*/ 519090 w 1318370"/>
              <a:gd name="connsiteY16" fmla="*/ 0 h 1120762"/>
              <a:gd name="connsiteX17" fmla="*/ 23595 w 1318370"/>
              <a:gd name="connsiteY17" fmla="*/ 200557 h 1120762"/>
              <a:gd name="connsiteX18" fmla="*/ 0 w 1318370"/>
              <a:gd name="connsiteY18" fmla="*/ 247747 h 1120762"/>
              <a:gd name="connsiteX19" fmla="*/ 58988 w 1318370"/>
              <a:gd name="connsiteY19" fmla="*/ 306735 h 112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18370" h="1120762">
                <a:moveTo>
                  <a:pt x="58988" y="306735"/>
                </a:moveTo>
                <a:cubicBezTo>
                  <a:pt x="76684" y="306735"/>
                  <a:pt x="91431" y="300836"/>
                  <a:pt x="100279" y="289039"/>
                </a:cubicBezTo>
                <a:lnTo>
                  <a:pt x="100279" y="289039"/>
                </a:lnTo>
                <a:cubicBezTo>
                  <a:pt x="209406" y="182861"/>
                  <a:pt x="356874" y="117975"/>
                  <a:pt x="519090" y="117975"/>
                </a:cubicBezTo>
                <a:cubicBezTo>
                  <a:pt x="843521" y="117975"/>
                  <a:pt x="1108965" y="383419"/>
                  <a:pt x="1108965" y="707850"/>
                </a:cubicBezTo>
                <a:lnTo>
                  <a:pt x="1108965" y="843521"/>
                </a:lnTo>
                <a:lnTo>
                  <a:pt x="769787" y="955598"/>
                </a:lnTo>
                <a:cubicBezTo>
                  <a:pt x="755040" y="949699"/>
                  <a:pt x="740293" y="943800"/>
                  <a:pt x="725546" y="943800"/>
                </a:cubicBezTo>
                <a:cubicBezTo>
                  <a:pt x="675407" y="943800"/>
                  <a:pt x="637065" y="982142"/>
                  <a:pt x="637065" y="1032281"/>
                </a:cubicBezTo>
                <a:cubicBezTo>
                  <a:pt x="637065" y="1082421"/>
                  <a:pt x="675407" y="1120763"/>
                  <a:pt x="725546" y="1120763"/>
                </a:cubicBezTo>
                <a:cubicBezTo>
                  <a:pt x="760939" y="1120763"/>
                  <a:pt x="793382" y="1100117"/>
                  <a:pt x="808129" y="1067674"/>
                </a:cubicBezTo>
                <a:lnTo>
                  <a:pt x="1277079" y="911357"/>
                </a:lnTo>
                <a:cubicBezTo>
                  <a:pt x="1300674" y="902509"/>
                  <a:pt x="1318371" y="881863"/>
                  <a:pt x="1318371" y="855319"/>
                </a:cubicBezTo>
                <a:lnTo>
                  <a:pt x="1318371" y="589875"/>
                </a:lnTo>
                <a:cubicBezTo>
                  <a:pt x="1318371" y="557432"/>
                  <a:pt x="1291826" y="530888"/>
                  <a:pt x="1259383" y="530888"/>
                </a:cubicBezTo>
                <a:lnTo>
                  <a:pt x="1206295" y="530888"/>
                </a:lnTo>
                <a:cubicBezTo>
                  <a:pt x="1126661" y="227102"/>
                  <a:pt x="849420" y="0"/>
                  <a:pt x="519090" y="0"/>
                </a:cubicBezTo>
                <a:cubicBezTo>
                  <a:pt x="327381" y="0"/>
                  <a:pt x="153367" y="76684"/>
                  <a:pt x="23595" y="200557"/>
                </a:cubicBezTo>
                <a:cubicBezTo>
                  <a:pt x="8848" y="212355"/>
                  <a:pt x="0" y="227102"/>
                  <a:pt x="0" y="247747"/>
                </a:cubicBezTo>
                <a:cubicBezTo>
                  <a:pt x="0" y="280191"/>
                  <a:pt x="26544" y="306735"/>
                  <a:pt x="58988" y="306735"/>
                </a:cubicBezTo>
                <a:close/>
              </a:path>
            </a:pathLst>
          </a:custGeom>
          <a:solidFill>
            <a:srgbClr val="000000"/>
          </a:solidFill>
          <a:ln w="29468" cap="flat">
            <a:noFill/>
            <a:prstDash val="solid"/>
            <a:miter/>
          </a:ln>
        </p:spPr>
        <p:txBody>
          <a:bodyPr rtlCol="0" anchor="ctr"/>
          <a:lstStyle/>
          <a:p>
            <a:endParaRPr lang="pl-PL" dirty="0"/>
          </a:p>
        </p:txBody>
      </p:sp>
      <p:pic>
        <p:nvPicPr>
          <p:cNvPr id="18" name="Grafika 17" descr="Dymek z myślami">
            <a:extLst>
              <a:ext uri="{FF2B5EF4-FFF2-40B4-BE49-F238E27FC236}">
                <a16:creationId xmlns:a16="http://schemas.microsoft.com/office/drawing/2014/main" id="{310C8351-8BB8-4B30-AC12-ACEC06940F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72682" y="510447"/>
            <a:ext cx="1887376" cy="1887376"/>
          </a:xfrm>
          <a:prstGeom prst="rect">
            <a:avLst/>
          </a:prstGeom>
        </p:spPr>
      </p:pic>
      <p:pic>
        <p:nvPicPr>
          <p:cNvPr id="20" name="Grafika 19" descr="Tryb głośnomówiący">
            <a:extLst>
              <a:ext uri="{FF2B5EF4-FFF2-40B4-BE49-F238E27FC236}">
                <a16:creationId xmlns:a16="http://schemas.microsoft.com/office/drawing/2014/main" id="{78ADB25D-9456-49DE-863D-4972AB1C8E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58282" y="2088573"/>
            <a:ext cx="914400" cy="914400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2715CD1-2FE7-4C36-8983-29112721173C}"/>
              </a:ext>
            </a:extLst>
          </p:cNvPr>
          <p:cNvSpPr txBox="1"/>
          <p:nvPr/>
        </p:nvSpPr>
        <p:spPr>
          <a:xfrm>
            <a:off x="3369296" y="1040900"/>
            <a:ext cx="1183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##?!!</a:t>
            </a:r>
          </a:p>
        </p:txBody>
      </p:sp>
      <p:pic>
        <p:nvPicPr>
          <p:cNvPr id="23" name="Grafika 22" descr="Insekt">
            <a:extLst>
              <a:ext uri="{FF2B5EF4-FFF2-40B4-BE49-F238E27FC236}">
                <a16:creationId xmlns:a16="http://schemas.microsoft.com/office/drawing/2014/main" id="{3A34ED61-AB27-4F04-92B9-FC5E3E25D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07319" y="2812472"/>
            <a:ext cx="342900" cy="342900"/>
          </a:xfrm>
          <a:prstGeom prst="rect">
            <a:avLst/>
          </a:prstGeom>
        </p:spPr>
      </p:pic>
      <p:pic>
        <p:nvPicPr>
          <p:cNvPr id="25" name="Grafika 24" descr="Kontroler do gry">
            <a:extLst>
              <a:ext uri="{FF2B5EF4-FFF2-40B4-BE49-F238E27FC236}">
                <a16:creationId xmlns:a16="http://schemas.microsoft.com/office/drawing/2014/main" id="{9A38C4AD-66FE-4CD7-8528-2EDF07EE09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56510" y="4953831"/>
            <a:ext cx="1408459" cy="1408459"/>
          </a:xfrm>
          <a:prstGeom prst="rect">
            <a:avLst/>
          </a:prstGeom>
        </p:spPr>
      </p:pic>
      <p:pic>
        <p:nvPicPr>
          <p:cNvPr id="27" name="Grafika 26" descr="Robot">
            <a:extLst>
              <a:ext uri="{FF2B5EF4-FFF2-40B4-BE49-F238E27FC236}">
                <a16:creationId xmlns:a16="http://schemas.microsoft.com/office/drawing/2014/main" id="{1F8CAEDD-1DF2-448F-9051-BA838AE204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42176" y="3913642"/>
            <a:ext cx="649526" cy="649526"/>
          </a:xfrm>
          <a:prstGeom prst="rect">
            <a:avLst/>
          </a:prstGeom>
        </p:spPr>
      </p:pic>
      <p:pic>
        <p:nvPicPr>
          <p:cNvPr id="29" name="Grafika 28" descr="Insekt">
            <a:extLst>
              <a:ext uri="{FF2B5EF4-FFF2-40B4-BE49-F238E27FC236}">
                <a16:creationId xmlns:a16="http://schemas.microsoft.com/office/drawing/2014/main" id="{B68E5A78-7CCB-438F-80BE-037A37D7BB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423062">
            <a:off x="8272630" y="2843208"/>
            <a:ext cx="342900" cy="342900"/>
          </a:xfrm>
          <a:prstGeom prst="rect">
            <a:avLst/>
          </a:prstGeom>
        </p:spPr>
      </p:pic>
      <p:pic>
        <p:nvPicPr>
          <p:cNvPr id="31" name="Grafika 30" descr="Insekt">
            <a:extLst>
              <a:ext uri="{FF2B5EF4-FFF2-40B4-BE49-F238E27FC236}">
                <a16:creationId xmlns:a16="http://schemas.microsoft.com/office/drawing/2014/main" id="{5FBF987B-C123-42BE-8400-F464BC2781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64031" y="2795608"/>
            <a:ext cx="342900" cy="342900"/>
          </a:xfrm>
          <a:prstGeom prst="rect">
            <a:avLst/>
          </a:prstGeom>
        </p:spPr>
      </p:pic>
      <p:pic>
        <p:nvPicPr>
          <p:cNvPr id="33" name="Grafika 32" descr="Insekt">
            <a:extLst>
              <a:ext uri="{FF2B5EF4-FFF2-40B4-BE49-F238E27FC236}">
                <a16:creationId xmlns:a16="http://schemas.microsoft.com/office/drawing/2014/main" id="{9195E884-DC43-41ED-A1D4-232148DF17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86992" y="3142383"/>
            <a:ext cx="342900" cy="342900"/>
          </a:xfrm>
          <a:prstGeom prst="rect">
            <a:avLst/>
          </a:prstGeom>
        </p:spPr>
      </p:pic>
      <p:pic>
        <p:nvPicPr>
          <p:cNvPr id="35" name="Grafika 34" descr="Insekt">
            <a:extLst>
              <a:ext uri="{FF2B5EF4-FFF2-40B4-BE49-F238E27FC236}">
                <a16:creationId xmlns:a16="http://schemas.microsoft.com/office/drawing/2014/main" id="{217D0BE9-F0CC-4BE9-A775-51F7C66687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46378" y="3183715"/>
            <a:ext cx="342900" cy="342900"/>
          </a:xfrm>
          <a:prstGeom prst="rect">
            <a:avLst/>
          </a:prstGeom>
        </p:spPr>
      </p:pic>
      <p:sp>
        <p:nvSpPr>
          <p:cNvPr id="36" name="Prostokąt 35">
            <a:extLst>
              <a:ext uri="{FF2B5EF4-FFF2-40B4-BE49-F238E27FC236}">
                <a16:creationId xmlns:a16="http://schemas.microsoft.com/office/drawing/2014/main" id="{B9D80030-3EA1-4C5A-8FAE-4876DC6A125A}"/>
              </a:ext>
            </a:extLst>
          </p:cNvPr>
          <p:cNvSpPr/>
          <p:nvPr/>
        </p:nvSpPr>
        <p:spPr>
          <a:xfrm>
            <a:off x="7829223" y="3590925"/>
            <a:ext cx="385201" cy="1017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A7666DFF-40C9-43A8-B82B-996F3E559F12}"/>
              </a:ext>
            </a:extLst>
          </p:cNvPr>
          <p:cNvSpPr/>
          <p:nvPr/>
        </p:nvSpPr>
        <p:spPr>
          <a:xfrm>
            <a:off x="8640072" y="3590925"/>
            <a:ext cx="385201" cy="1017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1" name="Trójkąt równoramienny 40">
            <a:extLst>
              <a:ext uri="{FF2B5EF4-FFF2-40B4-BE49-F238E27FC236}">
                <a16:creationId xmlns:a16="http://schemas.microsoft.com/office/drawing/2014/main" id="{6990469D-6AB4-4E13-8355-89558797E5CC}"/>
              </a:ext>
            </a:extLst>
          </p:cNvPr>
          <p:cNvSpPr/>
          <p:nvPr/>
        </p:nvSpPr>
        <p:spPr>
          <a:xfrm>
            <a:off x="8421220" y="3994267"/>
            <a:ext cx="45719" cy="15547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523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03164 -0.0027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022E-16 L -0.00156 -0.2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0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49EE1E-751B-4F6B-8062-0B14E1DC7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00025"/>
            <a:ext cx="12020550" cy="496166"/>
          </a:xfrm>
        </p:spPr>
        <p:txBody>
          <a:bodyPr>
            <a:noAutofit/>
          </a:bodyPr>
          <a:lstStyle/>
          <a:p>
            <a:r>
              <a:rPr lang="pl-PL" sz="2600" b="1" dirty="0"/>
              <a:t>Ograniczenie kontaktów bezpośrednich z osobami spoza zakładu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3E8DEC-AA21-4F15-B597-1B30313BC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54" y="803562"/>
            <a:ext cx="11682846" cy="58544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przypadku konieczności bezpośredniego kontaktu z osobami z zewnątrz na terenie zakładu pracy zalecane jest:</a:t>
            </a:r>
          </a:p>
          <a:p>
            <a:pPr>
              <a:spcBef>
                <a:spcPts val="0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rejestrowanie danych osób przychodzących z zewnątrz (imię i nazwisko, numer telefonu) oraz czasu ich wejścia i wyjścia;</a:t>
            </a:r>
          </a:p>
          <a:p>
            <a:pPr>
              <a:spcBef>
                <a:spcPts val="0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informowanie osób z zewnątrz o zasadach obowiązujących aktualnie w zakładzie pracy w celu ograniczania ryzyka związanego z narażeniem na SARS-CoV-2.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Zalecany jest, za zgodą osób wizytujących, pomiar ich temperatury (na obszarze czoła lub dolnej części szyi).</a:t>
            </a:r>
          </a:p>
        </p:txBody>
      </p:sp>
      <p:pic>
        <p:nvPicPr>
          <p:cNvPr id="5" name="Grafika 4" descr="Lista kontrolna (od prawej do lewej)">
            <a:extLst>
              <a:ext uri="{FF2B5EF4-FFF2-40B4-BE49-F238E27FC236}">
                <a16:creationId xmlns:a16="http://schemas.microsoft.com/office/drawing/2014/main" id="{6F71C6DA-5AF1-4973-8B39-6CDD7E295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5799" y="3809999"/>
            <a:ext cx="2785533" cy="2785533"/>
          </a:xfrm>
          <a:prstGeom prst="rect">
            <a:avLst/>
          </a:prstGeom>
        </p:spPr>
      </p:pic>
      <p:pic>
        <p:nvPicPr>
          <p:cNvPr id="7" name="Grafika 6" descr="Termometr">
            <a:extLst>
              <a:ext uri="{FF2B5EF4-FFF2-40B4-BE49-F238E27FC236}">
                <a16:creationId xmlns:a16="http://schemas.microsoft.com/office/drawing/2014/main" id="{1F28063E-E46F-4E2C-A7C9-DCE261564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0066" y="3303831"/>
            <a:ext cx="1898934" cy="189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3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23546F-9811-442F-B4AF-C0858DC7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Przestrzeganie zasad higieny w miejscu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97603D-B6F9-47F2-A46A-8ECF3257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54" y="803562"/>
            <a:ext cx="11686310" cy="585441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codziennej dezynfekcji miejsc przebywania, w tym często dotykanych powierzchni (klamki, blaty robocze, biurka, klawiatury, umywalki, toalety, dozowniki mydła i inne); </a:t>
            </a:r>
          </a:p>
          <a:p>
            <a:pPr>
              <a:spcBef>
                <a:spcPts val="0"/>
              </a:spcBef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dostępu do miejsc, w których pracownicy, klienci i kontrahenci mogą myć ręce mydłem i wodą, a następnie dezynfekować je odpowiednimi środkami, oraz czytelnej informacji o tym, jak skutecznie myć i dezynfekować ręce; </a:t>
            </a:r>
          </a:p>
          <a:p>
            <a:pPr>
              <a:spcBef>
                <a:spcPts val="0"/>
              </a:spcBef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codziennego sprzątania „na mokro” z użyciem detergentów podłóg, stołów, krzeseł, szafek w pomieszczeniach socjalnych; </a:t>
            </a:r>
          </a:p>
          <a:p>
            <a:pPr>
              <a:spcBef>
                <a:spcPts val="0"/>
              </a:spcBef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zapobieganie wspólnemu korzystaniu z naczyń stołowych w pomieszczeniach socjalnych oraz zapewnienie dezynfekcji przyborów kuchennych po ich użyciu przez pracownika; </a:t>
            </a:r>
          </a:p>
          <a:p>
            <a:pPr>
              <a:spcBef>
                <a:spcPts val="0"/>
              </a:spcBef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usunięcie gazet, czasopism i broszur informacyjnych z pomieszczeń socjalnych, poczekalni i recepcji; </a:t>
            </a:r>
          </a:p>
          <a:p>
            <a:pPr>
              <a:spcBef>
                <a:spcPts val="0"/>
              </a:spcBef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regularnego czyszczenia i dezynfekcji pojazdów firmowych oraz ich wyposażenie w środki do dezynfekcji rąk oraz papierowe ręczniki i worki na śmieci; </a:t>
            </a:r>
          </a:p>
          <a:p>
            <a:pPr>
              <a:spcBef>
                <a:spcPts val="0"/>
              </a:spcBef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zaleca się stosowanie przed wejściem do budynku mat dezynfekcyjnych;</a:t>
            </a:r>
          </a:p>
          <a:p>
            <a:pPr>
              <a:spcBef>
                <a:spcPts val="0"/>
              </a:spcBef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aleca się ograniczenie liczby pracowników korzystających wspólnie z tego samego wyposażenia i narzędzi pracy. W przypadku konieczności ich wykorzystywania przez kilka osób zalecana jest ich częsta dezynfekcja, a także obowiązkowe używanie przez te osoby całotworzywowych rękawic jednorazowych;</a:t>
            </a:r>
          </a:p>
          <a:p>
            <a:pPr>
              <a:spcBef>
                <a:spcPts val="0"/>
              </a:spcBef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orespondencja, przesyłki pocztowe lub dostarczone przez kurierów powinny być w miarę możliwości pozostawione na 2-3 godziny w pojemnikach przeznaczonych wyłącznie do tego celu, umieszczonych w wydzielonym do tego miejscu. Przesyłki przed włączeniem do dalsze-go obiegu powinny być zdezynfekowane.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7824323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254</TotalTime>
  <Words>1277</Words>
  <Application>Microsoft Office PowerPoint</Application>
  <PresentationFormat>Panoramiczny</PresentationFormat>
  <Paragraphs>87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Smuga</vt:lpstr>
      <vt:lpstr>Covid-19</vt:lpstr>
      <vt:lpstr>Przydatne linki</vt:lpstr>
      <vt:lpstr>BEZPIECZEŃSTWO PRACOWNIKÓW - PODSTAWOWE ZASADY</vt:lpstr>
      <vt:lpstr>                     Ogólne wytyczne Warszawa, maj 2020</vt:lpstr>
      <vt:lpstr>Środki ograniczające ryzyko – dystans fizyczny</vt:lpstr>
      <vt:lpstr>Środki ograniczające ryzyko – dystans fizyczny</vt:lpstr>
      <vt:lpstr>Środki ograniczające ryzyko – dystans fizyczny</vt:lpstr>
      <vt:lpstr>Ograniczenie kontaktów bezpośrednich z osobami spoza zakładu pracy</vt:lpstr>
      <vt:lpstr>Przestrzeganie zasad higieny w miejscu pracy</vt:lpstr>
      <vt:lpstr>Wymiana powietrza w pomieszczeniach pracy</vt:lpstr>
      <vt:lpstr>Przykładowe działania</vt:lpstr>
      <vt:lpstr>Przykładowe działania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pjanczewski</dc:creator>
  <cp:lastModifiedBy>pjanczewski</cp:lastModifiedBy>
  <cp:revision>21</cp:revision>
  <dcterms:created xsi:type="dcterms:W3CDTF">2020-09-17T09:42:43Z</dcterms:created>
  <dcterms:modified xsi:type="dcterms:W3CDTF">2020-09-22T16:40:01Z</dcterms:modified>
</cp:coreProperties>
</file>